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68" r:id="rId4"/>
    <p:sldId id="295" r:id="rId5"/>
    <p:sldId id="270" r:id="rId6"/>
    <p:sldId id="281" r:id="rId7"/>
    <p:sldId id="273" r:id="rId8"/>
    <p:sldId id="274" r:id="rId9"/>
    <p:sldId id="292" r:id="rId10"/>
    <p:sldId id="277" r:id="rId11"/>
    <p:sldId id="282" r:id="rId12"/>
    <p:sldId id="278" r:id="rId13"/>
    <p:sldId id="285" r:id="rId14"/>
    <p:sldId id="279" r:id="rId15"/>
    <p:sldId id="293" r:id="rId16"/>
    <p:sldId id="283" r:id="rId17"/>
    <p:sldId id="286" r:id="rId18"/>
    <p:sldId id="258" r:id="rId19"/>
    <p:sldId id="259" r:id="rId20"/>
    <p:sldId id="260" r:id="rId21"/>
    <p:sldId id="261" r:id="rId22"/>
    <p:sldId id="26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9"/>
            <p14:sldId id="268"/>
            <p14:sldId id="295"/>
            <p14:sldId id="270"/>
            <p14:sldId id="281"/>
            <p14:sldId id="273"/>
            <p14:sldId id="274"/>
            <p14:sldId id="292"/>
            <p14:sldId id="277"/>
            <p14:sldId id="282"/>
            <p14:sldId id="278"/>
            <p14:sldId id="285"/>
            <p14:sldId id="279"/>
            <p14:sldId id="293"/>
            <p14:sldId id="283"/>
          </p14:sldIdLst>
        </p14:section>
        <p14:section name="기존 포멧" id="{9B1E774F-A988-4DBF-8F9A-2BE3F175E02B}">
          <p14:sldIdLst>
            <p14:sldId id="286"/>
            <p14:sldId id="258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DF"/>
    <a:srgbClr val="CDCAE9"/>
    <a:srgbClr val="E6E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55" d="100"/>
          <a:sy n="55" d="100"/>
        </p:scale>
        <p:origin x="62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hbI1BPgXTQI/maxresdefault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post-phinf.pstatic.net/MjAxOTEyMDNfMTY3/MDAxNTc1MzUxNTM0MTk2.wBfF3AK128PmVssdXgaGuCYlKb9gHuxsu1UeE_-s7N4g.3Ggnd_8OoofBT73QuRm0U8V3X3V2_9MDEG4fWOwsGk8g.JPEG/%EB%A6%AC%ED%8B%80.jpg?type=w1200" TargetMode="Externa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farchive.org/2019/02/30year-dystopia-after.html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393170" y="3884175"/>
              <a:ext cx="1076818" cy="731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379723" y="3895588"/>
              <a:ext cx="1076818" cy="731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891960" y="3895588"/>
              <a:ext cx="1076818" cy="7313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5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1584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057" y="3494542"/>
            <a:ext cx="4674799" cy="2373087"/>
          </a:xfrm>
        </p:spPr>
        <p:txBody>
          <a:bodyPr>
            <a:normAutofit/>
          </a:bodyPr>
          <a:lstStyle/>
          <a:p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화면 좌상단에 </a:t>
            </a:r>
            <a:r>
              <a:rPr lang="en-US" altLang="ko-KR" sz="1800" dirty="0"/>
              <a:t>Player Status</a:t>
            </a:r>
            <a:r>
              <a:rPr lang="ko-KR" altLang="en-US" sz="1800" dirty="0"/>
              <a:t> </a:t>
            </a:r>
            <a:r>
              <a:rPr lang="en-US" altLang="ko-KR" sz="1800" dirty="0"/>
              <a:t>UI</a:t>
            </a:r>
            <a:r>
              <a:rPr lang="ko-KR" altLang="en-US" sz="1800" dirty="0"/>
              <a:t>를 고정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이외 필요에 따라 변경 또는 추가 예정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05" y="1718675"/>
            <a:ext cx="1922962" cy="20257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8D73A6-7933-40AE-BB04-4A8F21E1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78" y="2442806"/>
            <a:ext cx="5254745" cy="26667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46B0C3-15D4-466E-97F4-088E5656C594}"/>
              </a:ext>
            </a:extLst>
          </p:cNvPr>
          <p:cNvSpPr/>
          <p:nvPr/>
        </p:nvSpPr>
        <p:spPr>
          <a:xfrm>
            <a:off x="1153877" y="2442804"/>
            <a:ext cx="486663" cy="566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0C1237A5-C395-4C5B-A44D-CB75E055C21E}"/>
              </a:ext>
            </a:extLst>
          </p:cNvPr>
          <p:cNvSpPr/>
          <p:nvPr/>
        </p:nvSpPr>
        <p:spPr>
          <a:xfrm rot="5400000">
            <a:off x="6763297" y="4556698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92E2130-38CB-4796-B3D3-EB76DFD303A1}"/>
              </a:ext>
            </a:extLst>
          </p:cNvPr>
          <p:cNvSpPr/>
          <p:nvPr/>
        </p:nvSpPr>
        <p:spPr>
          <a:xfrm rot="5400000">
            <a:off x="6763297" y="503977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Map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333" y="2619777"/>
            <a:ext cx="4674799" cy="237308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플레이어는 디스토피아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돌며 퀘스트를 수행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312738-BE7C-467F-B86C-C3302598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105989-859E-4D80-B96A-DCE23EA7C0E2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C6F6D-7662-4197-B42A-224C01AF104F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35" name="화살표: 위로 구부러짐 34">
            <a:extLst>
              <a:ext uri="{FF2B5EF4-FFF2-40B4-BE49-F238E27FC236}">
                <a16:creationId xmlns:a16="http://schemas.microsoft.com/office/drawing/2014/main" id="{ECD6CBBF-C274-4CAF-98AA-A9BBE43B7518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24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E0083D-2CD8-4EB9-9F1F-FA1C5AB60BB1}"/>
              </a:ext>
            </a:extLst>
          </p:cNvPr>
          <p:cNvSpPr txBox="1"/>
          <p:nvPr/>
        </p:nvSpPr>
        <p:spPr>
          <a:xfrm>
            <a:off x="2149508" y="201034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10A8B5-A1F8-4C25-B664-C8C2D4945ABE}"/>
              </a:ext>
            </a:extLst>
          </p:cNvPr>
          <p:cNvSpPr txBox="1"/>
          <p:nvPr/>
        </p:nvSpPr>
        <p:spPr>
          <a:xfrm>
            <a:off x="1929630" y="2586217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30" name="순서도: 추출 29">
            <a:extLst>
              <a:ext uri="{FF2B5EF4-FFF2-40B4-BE49-F238E27FC236}">
                <a16:creationId xmlns:a16="http://schemas.microsoft.com/office/drawing/2014/main" id="{461424ED-00BD-43EC-B03D-07071AA0C58E}"/>
              </a:ext>
            </a:extLst>
          </p:cNvPr>
          <p:cNvSpPr/>
          <p:nvPr/>
        </p:nvSpPr>
        <p:spPr>
          <a:xfrm rot="5400000">
            <a:off x="1900817" y="212758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ADD3F-F7D1-43E3-9450-DE31FC49036F}"/>
              </a:ext>
            </a:extLst>
          </p:cNvPr>
          <p:cNvSpPr txBox="1"/>
          <p:nvPr/>
        </p:nvSpPr>
        <p:spPr>
          <a:xfrm>
            <a:off x="2149508" y="363601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62055-4CE4-4ECD-B104-C29FE98D600A}"/>
              </a:ext>
            </a:extLst>
          </p:cNvPr>
          <p:cNvSpPr txBox="1"/>
          <p:nvPr/>
        </p:nvSpPr>
        <p:spPr>
          <a:xfrm>
            <a:off x="1929630" y="4211887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CB7A5541-BA8E-4859-A4C9-5CE48851098F}"/>
              </a:ext>
            </a:extLst>
          </p:cNvPr>
          <p:cNvSpPr/>
          <p:nvPr/>
        </p:nvSpPr>
        <p:spPr>
          <a:xfrm rot="5400000">
            <a:off x="1900817" y="375325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106E9D-B281-4A2B-AD34-6AA392BE4070}"/>
              </a:ext>
            </a:extLst>
          </p:cNvPr>
          <p:cNvSpPr txBox="1"/>
          <p:nvPr/>
        </p:nvSpPr>
        <p:spPr>
          <a:xfrm>
            <a:off x="2149508" y="2010348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E778E39A-55BA-4250-B6EB-8F5BA5F3E9E7}"/>
              </a:ext>
            </a:extLst>
          </p:cNvPr>
          <p:cNvSpPr/>
          <p:nvPr/>
        </p:nvSpPr>
        <p:spPr>
          <a:xfrm rot="5400000">
            <a:off x="1900817" y="212758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A59281-363A-4ED3-8A06-4692DE3546B9}"/>
              </a:ext>
            </a:extLst>
          </p:cNvPr>
          <p:cNvGrpSpPr/>
          <p:nvPr/>
        </p:nvGrpSpPr>
        <p:grpSpPr>
          <a:xfrm>
            <a:off x="399143" y="329974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241DEFD1-3894-4346-BEEB-50BE044E14AD}"/>
                </a:ext>
              </a:extLst>
            </p:cNvPr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한쪽 모서리가 둥근 사각형 6">
              <a:extLst>
                <a:ext uri="{FF2B5EF4-FFF2-40B4-BE49-F238E27FC236}">
                  <a16:creationId xmlns:a16="http://schemas.microsoft.com/office/drawing/2014/main" id="{66172BDC-B767-4D88-ACCE-A1AED6FDB269}"/>
                </a:ext>
              </a:extLst>
            </p:cNvPr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3D3BD5F-59A4-4D94-98DD-AAB6C8252AAB}"/>
                </a:ext>
              </a:extLst>
            </p:cNvPr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CC692A4A-2DBD-45C9-95BF-2C8FC07EF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6">
                <a:extLst>
                  <a:ext uri="{FF2B5EF4-FFF2-40B4-BE49-F238E27FC236}">
                    <a16:creationId xmlns:a16="http://schemas.microsoft.com/office/drawing/2014/main" id="{0BDCE7ED-5612-4F29-8D59-B6372C3605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자유형 23">
                <a:extLst>
                  <a:ext uri="{FF2B5EF4-FFF2-40B4-BE49-F238E27FC236}">
                    <a16:creationId xmlns:a16="http://schemas.microsoft.com/office/drawing/2014/main" id="{515CE8FB-4BC2-4CCC-A902-B05953AA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90230DA-05FB-400D-9C31-D4D16CDCC1E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6264DC7F-DBD1-4025-8450-CFFF6E9B65BA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698DA005-D49C-4C82-9666-472891A3962F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53E701D6-87BF-4BFA-B14C-CE57A2BCC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50" name="모서리가 둥근 직사각형 31">
                <a:extLst>
                  <a:ext uri="{FF2B5EF4-FFF2-40B4-BE49-F238E27FC236}">
                    <a16:creationId xmlns:a16="http://schemas.microsoft.com/office/drawing/2014/main" id="{4ADABA16-EA1B-44F0-9CFC-A6D9C3F30F4D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" name="Group 12">
                <a:extLst>
                  <a:ext uri="{FF2B5EF4-FFF2-40B4-BE49-F238E27FC236}">
                    <a16:creationId xmlns:a16="http://schemas.microsoft.com/office/drawing/2014/main" id="{253B233E-CB0C-432E-A70F-C17317AE30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6CF4A844-5ADE-4B3B-9E27-5471B1BEC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4D453C10-FF52-44D2-A1C2-6F4EBEF0E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84E2531-6816-4BEA-AE0D-49F87F2D5264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971CEFA-B756-412E-9950-F7162F606D09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B561EC9-0A44-4F8E-A29D-CFC5C5881FEF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8D0A3E1-2E42-4C02-80AD-027848E4BFA4}"/>
                </a:ext>
              </a:extLst>
            </p:cNvPr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41" name="양쪽 모서리가 둥근 사각형 1">
                <a:extLst>
                  <a:ext uri="{FF2B5EF4-FFF2-40B4-BE49-F238E27FC236}">
                    <a16:creationId xmlns:a16="http://schemas.microsoft.com/office/drawing/2014/main" id="{6C80BC6E-BD0A-4811-BACD-44C59EA00149}"/>
                  </a:ext>
                </a:extLst>
              </p:cNvPr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한쪽 모서리가 둥근 사각형 5">
                <a:extLst>
                  <a:ext uri="{FF2B5EF4-FFF2-40B4-BE49-F238E27FC236}">
                    <a16:creationId xmlns:a16="http://schemas.microsoft.com/office/drawing/2014/main" id="{69E04B10-2008-49E3-86B3-180CB457ED65}"/>
                  </a:ext>
                </a:extLst>
              </p:cNvPr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모서리가 둥근 직사각형 25">
                <a:extLst>
                  <a:ext uri="{FF2B5EF4-FFF2-40B4-BE49-F238E27FC236}">
                    <a16:creationId xmlns:a16="http://schemas.microsoft.com/office/drawing/2014/main" id="{92E9857A-48B1-4A2A-AC92-B3B11C7F9216}"/>
                  </a:ext>
                </a:extLst>
              </p:cNvPr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44" name="자유형 24">
                <a:extLst>
                  <a:ext uri="{FF2B5EF4-FFF2-40B4-BE49-F238E27FC236}">
                    <a16:creationId xmlns:a16="http://schemas.microsoft.com/office/drawing/2014/main" id="{D47F733B-5ABD-4C8A-B572-80CEE9A208F0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99D54E3-27F0-4FA2-B627-53EAE755BAF4}"/>
              </a:ext>
            </a:extLst>
          </p:cNvPr>
          <p:cNvSpPr txBox="1"/>
          <p:nvPr/>
        </p:nvSpPr>
        <p:spPr>
          <a:xfrm>
            <a:off x="1489980" y="2291938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1ADC9D-1186-442F-ADDE-B3CCD5E333B2}"/>
              </a:ext>
            </a:extLst>
          </p:cNvPr>
          <p:cNvSpPr txBox="1"/>
          <p:nvPr/>
        </p:nvSpPr>
        <p:spPr>
          <a:xfrm>
            <a:off x="1709858" y="3206086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F212BD-4DAB-41F7-A921-D273376FE86D}"/>
              </a:ext>
            </a:extLst>
          </p:cNvPr>
          <p:cNvSpPr txBox="1"/>
          <p:nvPr/>
        </p:nvSpPr>
        <p:spPr>
          <a:xfrm>
            <a:off x="1489980" y="3781953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62" name="순서도: 추출 61">
            <a:extLst>
              <a:ext uri="{FF2B5EF4-FFF2-40B4-BE49-F238E27FC236}">
                <a16:creationId xmlns:a16="http://schemas.microsoft.com/office/drawing/2014/main" id="{0E2E03BB-5559-4533-A955-EED298BD8E1E}"/>
              </a:ext>
            </a:extLst>
          </p:cNvPr>
          <p:cNvSpPr/>
          <p:nvPr/>
        </p:nvSpPr>
        <p:spPr>
          <a:xfrm rot="5400000">
            <a:off x="1461167" y="3323324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77BB10-3AF2-4F04-BA7E-4390109DE3F8}"/>
              </a:ext>
            </a:extLst>
          </p:cNvPr>
          <p:cNvSpPr txBox="1"/>
          <p:nvPr/>
        </p:nvSpPr>
        <p:spPr>
          <a:xfrm>
            <a:off x="1709858" y="1716070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64" name="순서도: 추출 63">
            <a:extLst>
              <a:ext uri="{FF2B5EF4-FFF2-40B4-BE49-F238E27FC236}">
                <a16:creationId xmlns:a16="http://schemas.microsoft.com/office/drawing/2014/main" id="{581AA08B-FA79-4889-BC10-154A56DE8E25}"/>
              </a:ext>
            </a:extLst>
          </p:cNvPr>
          <p:cNvSpPr/>
          <p:nvPr/>
        </p:nvSpPr>
        <p:spPr>
          <a:xfrm rot="5400000">
            <a:off x="1461167" y="1833308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D27DEE-5587-44B3-B920-2651C0446DC6}"/>
              </a:ext>
            </a:extLst>
          </p:cNvPr>
          <p:cNvSpPr txBox="1"/>
          <p:nvPr/>
        </p:nvSpPr>
        <p:spPr>
          <a:xfrm>
            <a:off x="1709858" y="472077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서버</a:t>
            </a:r>
            <a:endParaRPr lang="en-US" altLang="ko-KR" sz="2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EE88DF-3F9C-48F2-8304-DD960B0D4D69}"/>
              </a:ext>
            </a:extLst>
          </p:cNvPr>
          <p:cNvSpPr txBox="1"/>
          <p:nvPr/>
        </p:nvSpPr>
        <p:spPr>
          <a:xfrm>
            <a:off x="1489980" y="5296645"/>
            <a:ext cx="4581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/>
              <a:t>Iocp</a:t>
            </a:r>
            <a:r>
              <a:rPr lang="ko-KR" altLang="en-US" sz="1800" b="1" dirty="0"/>
              <a:t>를 사용해서 서버 구현</a:t>
            </a:r>
            <a:endParaRPr lang="en-US" altLang="ko-KR" sz="1800" b="1" dirty="0"/>
          </a:p>
        </p:txBody>
      </p:sp>
      <p:sp>
        <p:nvSpPr>
          <p:cNvPr id="67" name="순서도: 추출 66">
            <a:extLst>
              <a:ext uri="{FF2B5EF4-FFF2-40B4-BE49-F238E27FC236}">
                <a16:creationId xmlns:a16="http://schemas.microsoft.com/office/drawing/2014/main" id="{CE6283E5-F927-4B1A-8EC0-C0B91384870B}"/>
              </a:ext>
            </a:extLst>
          </p:cNvPr>
          <p:cNvSpPr/>
          <p:nvPr/>
        </p:nvSpPr>
        <p:spPr>
          <a:xfrm rot="5400000">
            <a:off x="1461167" y="483801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6703B8-1E85-4434-AC3D-05106B59A631}"/>
              </a:ext>
            </a:extLst>
          </p:cNvPr>
          <p:cNvSpPr txBox="1"/>
          <p:nvPr/>
        </p:nvSpPr>
        <p:spPr>
          <a:xfrm>
            <a:off x="1709858" y="1716071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69" name="순서도: 추출 68">
            <a:extLst>
              <a:ext uri="{FF2B5EF4-FFF2-40B4-BE49-F238E27FC236}">
                <a16:creationId xmlns:a16="http://schemas.microsoft.com/office/drawing/2014/main" id="{5F7CBBA1-CC3B-468E-AAB4-1780CC26DC24}"/>
              </a:ext>
            </a:extLst>
          </p:cNvPr>
          <p:cNvSpPr/>
          <p:nvPr/>
        </p:nvSpPr>
        <p:spPr>
          <a:xfrm rot="5400000">
            <a:off x="1461167" y="1833309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ADEB8C-F879-46DE-B506-5D0F7EB1A7E3}"/>
              </a:ext>
            </a:extLst>
          </p:cNvPr>
          <p:cNvSpPr txBox="1"/>
          <p:nvPr/>
        </p:nvSpPr>
        <p:spPr>
          <a:xfrm>
            <a:off x="1489980" y="2291939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8E94DC5-8705-4A9B-893B-E5CC43502385}"/>
              </a:ext>
            </a:extLst>
          </p:cNvPr>
          <p:cNvSpPr txBox="1"/>
          <p:nvPr/>
        </p:nvSpPr>
        <p:spPr>
          <a:xfrm>
            <a:off x="1709858" y="320608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72" name="순서도: 추출 71">
            <a:extLst>
              <a:ext uri="{FF2B5EF4-FFF2-40B4-BE49-F238E27FC236}">
                <a16:creationId xmlns:a16="http://schemas.microsoft.com/office/drawing/2014/main" id="{9965500F-ED74-4014-B5C8-A5181C14CF2C}"/>
              </a:ext>
            </a:extLst>
          </p:cNvPr>
          <p:cNvSpPr/>
          <p:nvPr/>
        </p:nvSpPr>
        <p:spPr>
          <a:xfrm rot="5400000">
            <a:off x="1461167" y="332332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1AE3A-CBE7-4877-A6F8-04B376957DE5}"/>
              </a:ext>
            </a:extLst>
          </p:cNvPr>
          <p:cNvSpPr txBox="1"/>
          <p:nvPr/>
        </p:nvSpPr>
        <p:spPr>
          <a:xfrm>
            <a:off x="1709858" y="1716072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74" name="순서도: 추출 73">
            <a:extLst>
              <a:ext uri="{FF2B5EF4-FFF2-40B4-BE49-F238E27FC236}">
                <a16:creationId xmlns:a16="http://schemas.microsoft.com/office/drawing/2014/main" id="{796256BB-B485-4DBA-93CD-B4FD3DF5ADD0}"/>
              </a:ext>
            </a:extLst>
          </p:cNvPr>
          <p:cNvSpPr/>
          <p:nvPr/>
        </p:nvSpPr>
        <p:spPr>
          <a:xfrm rot="5400000">
            <a:off x="1461167" y="1833310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322B7A-BB21-4FBE-BF9C-AB42BDB78B41}"/>
              </a:ext>
            </a:extLst>
          </p:cNvPr>
          <p:cNvSpPr txBox="1"/>
          <p:nvPr/>
        </p:nvSpPr>
        <p:spPr>
          <a:xfrm>
            <a:off x="1489980" y="3781954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77" name="순서도: 추출 76">
            <a:extLst>
              <a:ext uri="{FF2B5EF4-FFF2-40B4-BE49-F238E27FC236}">
                <a16:creationId xmlns:a16="http://schemas.microsoft.com/office/drawing/2014/main" id="{12CB4CC1-BDD8-4FE2-B3C7-BCA160D642B8}"/>
              </a:ext>
            </a:extLst>
          </p:cNvPr>
          <p:cNvSpPr/>
          <p:nvPr/>
        </p:nvSpPr>
        <p:spPr>
          <a:xfrm rot="5400000">
            <a:off x="1461167" y="483801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D9D92B-4B1A-4B76-BE40-1E1078F76FBF}"/>
              </a:ext>
            </a:extLst>
          </p:cNvPr>
          <p:cNvSpPr txBox="1"/>
          <p:nvPr/>
        </p:nvSpPr>
        <p:spPr>
          <a:xfrm>
            <a:off x="1489980" y="2291940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9131DB-98AF-4DC4-A38D-8CA812A88128}"/>
              </a:ext>
            </a:extLst>
          </p:cNvPr>
          <p:cNvSpPr txBox="1"/>
          <p:nvPr/>
        </p:nvSpPr>
        <p:spPr>
          <a:xfrm>
            <a:off x="1709858" y="3206088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80" name="순서도: 추출 79">
            <a:extLst>
              <a:ext uri="{FF2B5EF4-FFF2-40B4-BE49-F238E27FC236}">
                <a16:creationId xmlns:a16="http://schemas.microsoft.com/office/drawing/2014/main" id="{EF5193F7-1B5B-4213-A589-34AEB93DAE43}"/>
              </a:ext>
            </a:extLst>
          </p:cNvPr>
          <p:cNvSpPr/>
          <p:nvPr/>
        </p:nvSpPr>
        <p:spPr>
          <a:xfrm rot="5400000">
            <a:off x="1461167" y="332332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F38578-370B-4A48-9F94-C6D01BD00D20}"/>
              </a:ext>
            </a:extLst>
          </p:cNvPr>
          <p:cNvSpPr txBox="1"/>
          <p:nvPr/>
        </p:nvSpPr>
        <p:spPr>
          <a:xfrm>
            <a:off x="1709858" y="1716073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82" name="순서도: 추출 81">
            <a:extLst>
              <a:ext uri="{FF2B5EF4-FFF2-40B4-BE49-F238E27FC236}">
                <a16:creationId xmlns:a16="http://schemas.microsoft.com/office/drawing/2014/main" id="{8F98E183-5970-4745-9ECF-BFF332E49DB5}"/>
              </a:ext>
            </a:extLst>
          </p:cNvPr>
          <p:cNvSpPr/>
          <p:nvPr/>
        </p:nvSpPr>
        <p:spPr>
          <a:xfrm rot="5400000">
            <a:off x="1461167" y="1833311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63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22" y="1188148"/>
            <a:ext cx="3119705" cy="181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237472" y="1816902"/>
            <a:ext cx="704865" cy="612532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284723" y="3191434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웬즈데이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7374247" y="3191434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703572" y="3641003"/>
            <a:ext cx="90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역사적 사건을 배경으로 스토리가 진행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</a:t>
            </a: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16" y="1186222"/>
            <a:ext cx="3119705" cy="181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4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204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&lt;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어쌔신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크리드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&gt;</a:t>
            </a:r>
          </a:p>
          <a:p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8" y="4466051"/>
            <a:ext cx="204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&lt;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청렴한 전사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&gt;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끝없는 수집요소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&lt;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어쌔신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크리드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&gt;</a:t>
            </a: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적당한 수집요소와 수집을 통한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스텟증가를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통해 수집요소에 지루함을 줄인다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개연성 없는 스토리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&lt;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청렴한 전사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&gt;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배경에 맞는 스토리 진행으로 유저가 스토리에 집중할 수 있도록 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2937EAA7-A2EF-4F5A-A293-E99FD5380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706" y="2014888"/>
            <a:ext cx="3984948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9B973F34-BBFC-4982-A71D-6D05B722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72147"/>
            <a:ext cx="3934678" cy="233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56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개발일정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" name="표 21">
            <a:extLst>
              <a:ext uri="{FF2B5EF4-FFF2-40B4-BE49-F238E27FC236}">
                <a16:creationId xmlns:a16="http://schemas.microsoft.com/office/drawing/2014/main" id="{F58468AB-334C-467E-8309-C0FC0DFEC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09418"/>
              </p:ext>
            </p:extLst>
          </p:nvPr>
        </p:nvGraphicFramePr>
        <p:xfrm>
          <a:off x="1837128" y="1633479"/>
          <a:ext cx="8128000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608477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48913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87988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0743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이용석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채영문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김효림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45579"/>
                  </a:ext>
                </a:extLst>
              </a:tr>
              <a:tr h="495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프레임워크 제작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8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Protocol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52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클라이언트와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7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시야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80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객체간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이펙트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0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환경 이펙트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밤낮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3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09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5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3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500" b="1" kern="0" dirty="0">
                <a:solidFill>
                  <a:prstClr val="white"/>
                </a:solidFill>
              </a:rPr>
              <a:t>개요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9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30" name="Picture 6" descr="젤다의 전설 브레스 오브 더 와일드 1ST TRAILER - YouTube">
            <a:hlinkClick r:id="rId3"/>
            <a:extLst>
              <a:ext uri="{FF2B5EF4-FFF2-40B4-BE49-F238E27FC236}">
                <a16:creationId xmlns:a16="http://schemas.microsoft.com/office/drawing/2014/main" id="{01B8B246-9A76-4046-B32C-6B476A6B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2694913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398015-1D90-41AE-BC96-DD2EFC1BD806}"/>
              </a:ext>
            </a:extLst>
          </p:cNvPr>
          <p:cNvSpPr txBox="1"/>
          <p:nvPr/>
        </p:nvSpPr>
        <p:spPr>
          <a:xfrm>
            <a:off x="8235494" y="3969445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젤다의</a:t>
            </a:r>
            <a:r>
              <a:rPr lang="ko-KR" altLang="en-US" sz="1000" dirty="0"/>
              <a:t> 전설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32" name="Picture 8" descr="국내 개발 인디 게임, 리틀 데빌 인사이드 「스노우 아일랜드」 를 파헤쳐 보자 : 네이버 포스트">
            <a:hlinkClick r:id="rId5"/>
            <a:extLst>
              <a:ext uri="{FF2B5EF4-FFF2-40B4-BE49-F238E27FC236}">
                <a16:creationId xmlns:a16="http://schemas.microsoft.com/office/drawing/2014/main" id="{A203A58B-ECF5-49C4-9D6C-1BE26C8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4256348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5BF87-618C-4AF3-834C-228C7AF025D0}"/>
              </a:ext>
            </a:extLst>
          </p:cNvPr>
          <p:cNvSpPr txBox="1"/>
          <p:nvPr/>
        </p:nvSpPr>
        <p:spPr>
          <a:xfrm>
            <a:off x="8020692" y="5584600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26990" y="296219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070477" y="2542765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4723512" y="1931354"/>
            <a:ext cx="7080330" cy="3639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 목적</a:t>
            </a:r>
            <a:endParaRPr lang="en-US" altLang="ko-KR" sz="2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소개</a:t>
            </a:r>
            <a:endParaRPr lang="en-US" altLang="ko-KR" sz="2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방법</a:t>
            </a:r>
            <a:endParaRPr lang="en-US" altLang="ko-KR" sz="2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기술적 요소 및 중점 연구 분야</a:t>
            </a:r>
            <a:endParaRPr lang="en-US" altLang="ko-KR" sz="2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sz="2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3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팀원 역할분담 및 개발일정</a:t>
            </a:r>
            <a:endParaRPr lang="en-US" altLang="ko-KR" sz="23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41070"/>
            <a:chOff x="493486" y="348343"/>
            <a:chExt cx="11393714" cy="614107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30442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500" dirty="0">
                  <a:solidFill>
                    <a:schemeClr val="tx1"/>
                  </a:solidFill>
                </a:rPr>
                <a:t>DirectX12</a:t>
              </a:r>
              <a:r>
                <a:rPr lang="ko-KR" altLang="en-US" sz="2500" dirty="0">
                  <a:solidFill>
                    <a:schemeClr val="tx1"/>
                  </a:solidFill>
                </a:rPr>
                <a:t>에 대한 이해도 증진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en-US" altLang="ko-KR" sz="2500" dirty="0" err="1">
                  <a:solidFill>
                    <a:schemeClr val="tx1"/>
                  </a:solidFill>
                </a:rPr>
                <a:t>Iocp</a:t>
              </a:r>
              <a:r>
                <a:rPr lang="ko-KR" altLang="en-US" sz="2500" dirty="0">
                  <a:solidFill>
                    <a:schemeClr val="tx1"/>
                  </a:solidFill>
                </a:rPr>
                <a:t>에 대한 이해도 증진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분할 작업을 통한 팀 프로젝트 능력 증진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목적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9503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  <p:pic>
        <p:nvPicPr>
          <p:cNvPr id="29" name="Picture 2">
            <a:hlinkClick r:id="rId5"/>
            <a:extLst>
              <a:ext uri="{FF2B5EF4-FFF2-40B4-BE49-F238E27FC236}">
                <a16:creationId xmlns:a16="http://schemas.microsoft.com/office/drawing/2014/main" id="{3FAE65D6-3634-4A26-ACED-7E05BB4D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58" y="1487272"/>
            <a:ext cx="4702606" cy="3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98054"/>
            <a:chOff x="493486" y="348343"/>
            <a:chExt cx="11393714" cy="6198054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87426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주인공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hlinkClick r:id="rId3"/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35" y="2827687"/>
            <a:ext cx="1886890" cy="2888127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15" y="1281274"/>
            <a:ext cx="8411970" cy="1395543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▶주인공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</a:t>
            </a:r>
            <a:r>
              <a:rPr lang="ko-KR" altLang="en-US" sz="2000" dirty="0"/>
              <a:t>시위로 사라져가는 시민들을 구하고자 하는 정의로운 성격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1" name="그림 30">
            <a:hlinkClick r:id="rId3"/>
            <a:extLst>
              <a:ext uri="{FF2B5EF4-FFF2-40B4-BE49-F238E27FC236}">
                <a16:creationId xmlns:a16="http://schemas.microsoft.com/office/drawing/2014/main" id="{E46AC260-B8E4-449A-9FB3-9A26EF9B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061" y="2676817"/>
            <a:ext cx="1911046" cy="2888127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276BFF-8BE8-428E-AF3A-03B663E591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67619" y="3344897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3B1A34-4D04-4BFA-8EEC-68765365732E}"/>
              </a:ext>
            </a:extLst>
          </p:cNvPr>
          <p:cNvSpPr txBox="1"/>
          <p:nvPr/>
        </p:nvSpPr>
        <p:spPr>
          <a:xfrm>
            <a:off x="1174714" y="3175461"/>
            <a:ext cx="166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짧은 머리</a:t>
            </a:r>
            <a:r>
              <a:rPr lang="en-US" altLang="ko-KR" dirty="0"/>
              <a:t>, </a:t>
            </a:r>
            <a:r>
              <a:rPr lang="ko-KR" altLang="en-US" dirty="0"/>
              <a:t>준수한 체격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2F47A00-AF77-4E5A-B3B2-938A0A5B9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80075" y="4390401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4D133B-EA83-4CDB-B902-4222B50F109A}"/>
              </a:ext>
            </a:extLst>
          </p:cNvPr>
          <p:cNvSpPr txBox="1"/>
          <p:nvPr/>
        </p:nvSpPr>
        <p:spPr>
          <a:xfrm>
            <a:off x="1174714" y="4273764"/>
            <a:ext cx="1426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r>
              <a:rPr lang="en-US" altLang="ko-KR" dirty="0"/>
              <a:t> </a:t>
            </a:r>
            <a:r>
              <a:rPr lang="ko-KR" altLang="en-US" dirty="0"/>
              <a:t>근접 전투 특화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CDE7E39C-D3CD-4B33-80B8-CA752E25E516}"/>
              </a:ext>
            </a:extLst>
          </p:cNvPr>
          <p:cNvCxnSpPr/>
          <p:nvPr/>
        </p:nvCxnSpPr>
        <p:spPr>
          <a:xfrm>
            <a:off x="9546418" y="3146465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18F1D8-4FC2-40D4-8AB2-74E83FD4B66A}"/>
              </a:ext>
            </a:extLst>
          </p:cNvPr>
          <p:cNvSpPr txBox="1"/>
          <p:nvPr/>
        </p:nvSpPr>
        <p:spPr>
          <a:xfrm>
            <a:off x="10394316" y="3315900"/>
            <a:ext cx="128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F20BEB6-2517-488D-982F-74DF10F02B5A}"/>
              </a:ext>
            </a:extLst>
          </p:cNvPr>
          <p:cNvCxnSpPr/>
          <p:nvPr/>
        </p:nvCxnSpPr>
        <p:spPr>
          <a:xfrm>
            <a:off x="9562878" y="4361404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FFCD3-3DFA-4D7E-8C04-127EAFD6659B}"/>
              </a:ext>
            </a:extLst>
          </p:cNvPr>
          <p:cNvSpPr txBox="1"/>
          <p:nvPr/>
        </p:nvSpPr>
        <p:spPr>
          <a:xfrm>
            <a:off x="10410776" y="4530839"/>
            <a:ext cx="147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장총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원거리 특화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65394A-3CA6-49FC-85EE-AC376553D8D1}"/>
              </a:ext>
            </a:extLst>
          </p:cNvPr>
          <p:cNvSpPr txBox="1"/>
          <p:nvPr/>
        </p:nvSpPr>
        <p:spPr>
          <a:xfrm>
            <a:off x="2928518" y="5911342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14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유토피아 근위대 소속으로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시위대 물색을 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적들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근거리 타입</a:t>
            </a:r>
            <a:r>
              <a:rPr lang="en-US" altLang="ko-KR" sz="2000" dirty="0"/>
              <a:t>, </a:t>
            </a:r>
            <a:r>
              <a:rPr lang="ko-KR" altLang="en-US" sz="2000" dirty="0"/>
              <a:t>원거리 타입으로 나뉨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223261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777B62-EB10-4AFF-B65C-DF329F26A73C}"/>
              </a:ext>
            </a:extLst>
          </p:cNvPr>
          <p:cNvSpPr/>
          <p:nvPr/>
        </p:nvSpPr>
        <p:spPr>
          <a:xfrm>
            <a:off x="1582070" y="4280474"/>
            <a:ext cx="1443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endParaRPr lang="ko-KR" altLang="en-US" sz="12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A11958-A49F-431F-9126-BD27EFBD7C08}"/>
              </a:ext>
            </a:extLst>
          </p:cNvPr>
          <p:cNvSpPr/>
          <p:nvPr/>
        </p:nvSpPr>
        <p:spPr>
          <a:xfrm>
            <a:off x="1582070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DFE27-D6E9-41FE-AAAE-1F0DD295B20E}"/>
              </a:ext>
            </a:extLst>
          </p:cNvPr>
          <p:cNvSpPr txBox="1"/>
          <p:nvPr/>
        </p:nvSpPr>
        <p:spPr>
          <a:xfrm>
            <a:off x="5638800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104D02-75E6-4FD0-A5C9-C68786A549F7}"/>
              </a:ext>
            </a:extLst>
          </p:cNvPr>
          <p:cNvSpPr txBox="1"/>
          <p:nvPr/>
        </p:nvSpPr>
        <p:spPr>
          <a:xfrm>
            <a:off x="585378" y="2052532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스토리를 따라가는 진행 방식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3F910-74E9-4EEC-92CE-48D556FEEE0A}"/>
              </a:ext>
            </a:extLst>
          </p:cNvPr>
          <p:cNvSpPr txBox="1"/>
          <p:nvPr/>
        </p:nvSpPr>
        <p:spPr>
          <a:xfrm>
            <a:off x="2103807" y="3006843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2FEEBB-2D8A-45A2-AC82-B260B0540326}"/>
              </a:ext>
            </a:extLst>
          </p:cNvPr>
          <p:cNvSpPr txBox="1"/>
          <p:nvPr/>
        </p:nvSpPr>
        <p:spPr>
          <a:xfrm>
            <a:off x="1945858" y="3998634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이외에도 경험치와 아이템을 획득 </a:t>
            </a:r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사냥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채집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86E567-285B-46D3-A5C7-22F4733FF30B}"/>
              </a:ext>
            </a:extLst>
          </p:cNvPr>
          <p:cNvSpPr txBox="1"/>
          <p:nvPr/>
        </p:nvSpPr>
        <p:spPr>
          <a:xfrm>
            <a:off x="1945857" y="4988726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4C1FB44-FD09-4DAB-8E7F-754E84090963}"/>
              </a:ext>
            </a:extLst>
          </p:cNvPr>
          <p:cNvSpPr/>
          <p:nvPr/>
        </p:nvSpPr>
        <p:spPr>
          <a:xfrm rot="5400000">
            <a:off x="2074994" y="209085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7" name="순서도: 추출 46">
            <a:extLst>
              <a:ext uri="{FF2B5EF4-FFF2-40B4-BE49-F238E27FC236}">
                <a16:creationId xmlns:a16="http://schemas.microsoft.com/office/drawing/2014/main" id="{54FBFF8C-BD4D-47F1-AFE8-2944801AA841}"/>
              </a:ext>
            </a:extLst>
          </p:cNvPr>
          <p:cNvSpPr/>
          <p:nvPr/>
        </p:nvSpPr>
        <p:spPr>
          <a:xfrm rot="5400000">
            <a:off x="2074992" y="3074340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8" name="순서도: 추출 47">
            <a:extLst>
              <a:ext uri="{FF2B5EF4-FFF2-40B4-BE49-F238E27FC236}">
                <a16:creationId xmlns:a16="http://schemas.microsoft.com/office/drawing/2014/main" id="{3AD668E6-98E6-43A2-B351-DC71C5F4BF6E}"/>
              </a:ext>
            </a:extLst>
          </p:cNvPr>
          <p:cNvSpPr/>
          <p:nvPr/>
        </p:nvSpPr>
        <p:spPr>
          <a:xfrm rot="5400000">
            <a:off x="2074992" y="408052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9" name="순서도: 추출 48">
            <a:extLst>
              <a:ext uri="{FF2B5EF4-FFF2-40B4-BE49-F238E27FC236}">
                <a16:creationId xmlns:a16="http://schemas.microsoft.com/office/drawing/2014/main" id="{A148D40F-82FC-4CF0-BBAC-D1BB52EFB6BA}"/>
              </a:ext>
            </a:extLst>
          </p:cNvPr>
          <p:cNvSpPr/>
          <p:nvPr/>
        </p:nvSpPr>
        <p:spPr>
          <a:xfrm rot="5400000">
            <a:off x="2074991" y="507231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6207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859</Words>
  <Application>Microsoft Office PowerPoint</Application>
  <PresentationFormat>와이드스크린</PresentationFormat>
  <Paragraphs>277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-apple-system</vt:lpstr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▶주인공   시위로 사라져가는 시민들을 구하고자 하는 정의로운 성격.   </vt:lpstr>
      <vt:lpstr>유토피아 근위대 소속으로,  시위대 물색을 위해 디스토피아를 돌아다니는 적들  근거리 타입, 원거리 타입으로 나뉨</vt:lpstr>
      <vt:lpstr>PowerPoint 프레젠테이션</vt:lpstr>
      <vt:lpstr>PowerPoint 프레젠테이션</vt:lpstr>
      <vt:lpstr>  화면 좌상단에 Player Status UI를 고정  이외 필요에 따라 변경 또는 추가 예정</vt:lpstr>
      <vt:lpstr>플레이어는 디스토피아 맵을 돌며 퀘스트를 수행.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emtm95</cp:lastModifiedBy>
  <cp:revision>64</cp:revision>
  <dcterms:created xsi:type="dcterms:W3CDTF">2020-11-23T02:45:40Z</dcterms:created>
  <dcterms:modified xsi:type="dcterms:W3CDTF">2020-12-02T13:07:50Z</dcterms:modified>
</cp:coreProperties>
</file>